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5" r:id="rId10"/>
    <p:sldId id="264" r:id="rId11"/>
    <p:sldId id="266" r:id="rId12"/>
    <p:sldId id="267" r:id="rId13"/>
    <p:sldId id="268" r:id="rId14"/>
    <p:sldId id="269" r:id="rId15"/>
    <p:sldId id="270" r:id="rId16"/>
    <p:sldId id="273" r:id="rId17"/>
    <p:sldId id="272"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3852" autoAdjust="0"/>
  </p:normalViewPr>
  <p:slideViewPr>
    <p:cSldViewPr snapToGrid="0">
      <p:cViewPr varScale="1">
        <p:scale>
          <a:sx n="57" d="100"/>
          <a:sy n="57" d="100"/>
        </p:scale>
        <p:origin x="12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2F881E-B57D-48D4-8428-B053A514DB4B}" type="datetimeFigureOut">
              <a:rPr lang="en-KE" smtClean="0"/>
              <a:t>24/04/2021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C93F049-2A7F-40F0-9EB5-2C673F3FC34E}" type="slidenum">
              <a:rPr lang="en-KE" smtClean="0"/>
              <a:t>‹#›</a:t>
            </a:fld>
            <a:endParaRPr lang="en-KE"/>
          </a:p>
        </p:txBody>
      </p:sp>
    </p:spTree>
    <p:extLst>
      <p:ext uri="{BB962C8B-B14F-4D97-AF65-F5344CB8AC3E}">
        <p14:creationId xmlns:p14="http://schemas.microsoft.com/office/powerpoint/2010/main" val="23191915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Los Angeles is the most populous county in California and the whole of the United States. The County borders 70 miles of coast of the Pacific Ocean. There are physical features in the county such as Los Angeles River, San Gabriel River, Santa Clara River. There are also ranges, mountains, forests, lakes and islands in the county. Los Angeles is a very populous county. In 2010, it had a population of 9.818,605 people according to the US Census Bureau.  </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2</a:t>
            </a:fld>
            <a:endParaRPr lang="en-KE"/>
          </a:p>
        </p:txBody>
      </p:sp>
    </p:spTree>
    <p:extLst>
      <p:ext uri="{BB962C8B-B14F-4D97-AF65-F5344CB8AC3E}">
        <p14:creationId xmlns:p14="http://schemas.microsoft.com/office/powerpoint/2010/main" val="287515318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Los Angeles has open space resources throughout the county. These include the Pacific Ocean, Santa Susana Mountains, Santa Monica Mountains and Baldwin Hills. Various recreational activities take place within these natural open space areas including horseback riding and bird-watching. There are also shopping malls, city halls, a museum, eateries, and collection shops that act as open spaces. </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12</a:t>
            </a:fld>
            <a:endParaRPr lang="en-KE"/>
          </a:p>
        </p:txBody>
      </p:sp>
    </p:spTree>
    <p:extLst>
      <p:ext uri="{BB962C8B-B14F-4D97-AF65-F5344CB8AC3E}">
        <p14:creationId xmlns:p14="http://schemas.microsoft.com/office/powerpoint/2010/main" val="318878689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Food security is an issue of concern in Los Angeles. More than half a million households with incomes less than 300% of the federal poverty level are food insecure in Los Angeles County. This means many people are unable to acquire nutritional foods at some time during the year. When people do not have enough food for consumption, their health is at risk because their bodies lack some nutrients. This is therefore a healthcare issue. </a:t>
            </a:r>
          </a:p>
          <a:p>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13</a:t>
            </a:fld>
            <a:endParaRPr lang="en-KE"/>
          </a:p>
        </p:txBody>
      </p:sp>
    </p:spTree>
    <p:extLst>
      <p:ext uri="{BB962C8B-B14F-4D97-AF65-F5344CB8AC3E}">
        <p14:creationId xmlns:p14="http://schemas.microsoft.com/office/powerpoint/2010/main" val="302618521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Suicide cases are an indication of mental breakdown, stress, and depression among the population. In 2014, two deaths from suicide were recorded each day. The year also recorded more suicide deaths than deaths caused by motor vehicle accidents, unintentional overdoses and homicides. The increasing suicide cases in Los Angeles is an issue of concern to the healthcare sector. There is need to set counselling centers and services within the county to promote emotional well-being and help cope with stress and depression while avoiding suicidal thoughts. </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14</a:t>
            </a:fld>
            <a:endParaRPr lang="en-KE"/>
          </a:p>
        </p:txBody>
      </p:sp>
    </p:spTree>
    <p:extLst>
      <p:ext uri="{BB962C8B-B14F-4D97-AF65-F5344CB8AC3E}">
        <p14:creationId xmlns:p14="http://schemas.microsoft.com/office/powerpoint/2010/main" val="429278712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Majority of the population in Los Angeles suffer from heart disease and stroke. The two are the leading causes of death in the county. Obesity is also a public health issue in the county. Children obesity is caused by sedentary lifestyle where children spend most of the time on screens watching movies and other programs. Social media platforms such as You tube, Facebook, Twitter and Instagram are also avenues where teenagers spend a lot of time on. Obesity can also be attributed to unhealthy living such as consuming food with a lot of calorie or fast foods (Sekhobo et al., 2013).  </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15</a:t>
            </a:fld>
            <a:endParaRPr lang="en-KE"/>
          </a:p>
        </p:txBody>
      </p:sp>
    </p:spTree>
    <p:extLst>
      <p:ext uri="{BB962C8B-B14F-4D97-AF65-F5344CB8AC3E}">
        <p14:creationId xmlns:p14="http://schemas.microsoft.com/office/powerpoint/2010/main" val="26173580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windshield survey has shown various public health issues that need to be addressed in the county of Los Angeles. To reduce cases of obesity and heart diseases, sensitization on healthy living should be done. Parents should be advised to limit the time they let children watch TVs or stay indoors. The abandoned buildings need to be renovated to avoid them posing danger to the general public. The needy people should be identified and be given food during crisis. </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16</a:t>
            </a:fld>
            <a:endParaRPr lang="en-KE"/>
          </a:p>
        </p:txBody>
      </p:sp>
    </p:spTree>
    <p:extLst>
      <p:ext uri="{BB962C8B-B14F-4D97-AF65-F5344CB8AC3E}">
        <p14:creationId xmlns:p14="http://schemas.microsoft.com/office/powerpoint/2010/main" val="7649988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17</a:t>
            </a:fld>
            <a:endParaRPr lang="en-KE"/>
          </a:p>
        </p:txBody>
      </p:sp>
    </p:spTree>
    <p:extLst>
      <p:ext uri="{BB962C8B-B14F-4D97-AF65-F5344CB8AC3E}">
        <p14:creationId xmlns:p14="http://schemas.microsoft.com/office/powerpoint/2010/main" val="152804816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high population itself is a health risk factor in Los Angeles when it comes to spreading of communicable diseases like Tuberculosis. Overcrowding also poses a threat to spreading of diseases like Covid-19. The presentation is a windshield survey of Los Angeles County in California.  </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3</a:t>
            </a:fld>
            <a:endParaRPr lang="en-KE"/>
          </a:p>
        </p:txBody>
      </p:sp>
    </p:spTree>
    <p:extLst>
      <p:ext uri="{BB962C8B-B14F-4D97-AF65-F5344CB8AC3E}">
        <p14:creationId xmlns:p14="http://schemas.microsoft.com/office/powerpoint/2010/main" val="40297785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are many tourist attraction sites in the County of Los Angeles. Beverly Hills is one of the most prominent cities in Los Angeles which is known to be the home to many Hollywood stars. Many tourists are potential spreaders of diseases. People travelling from all over the world and coming to Los Angeles can spread diseases to the locals. This is a healthcare concern for the people in Los Angeles. Diseases like Covid-19 are spread by people traveling from one place to another.</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5</a:t>
            </a:fld>
            <a:endParaRPr lang="en-KE"/>
          </a:p>
        </p:txBody>
      </p:sp>
    </p:spTree>
    <p:extLst>
      <p:ext uri="{BB962C8B-B14F-4D97-AF65-F5344CB8AC3E}">
        <p14:creationId xmlns:p14="http://schemas.microsoft.com/office/powerpoint/2010/main" val="33422983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Air, road, water, and railway transport are available in Los Angeles. Buses ferry people within cities. People also walk on foot within the streets. Air transport is also prominent with the Los Angeles International Airport and Ontario International Airport being the leading airports in the county. </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6</a:t>
            </a:fld>
            <a:endParaRPr lang="en-KE"/>
          </a:p>
        </p:txBody>
      </p:sp>
    </p:spTree>
    <p:extLst>
      <p:ext uri="{BB962C8B-B14F-4D97-AF65-F5344CB8AC3E}">
        <p14:creationId xmlns:p14="http://schemas.microsoft.com/office/powerpoint/2010/main" val="5823480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Although there are beautiful well-furnished homes, there are also older run-down homes within the cities. The residences are overpopulated and overcrowded. The abandoned homes puts the people on the risk. Also, overcrowding increases the risk of spreading diseases in case of an outbreak. </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7</a:t>
            </a:fld>
            <a:endParaRPr lang="en-KE"/>
          </a:p>
        </p:txBody>
      </p:sp>
    </p:spTree>
    <p:extLst>
      <p:ext uri="{BB962C8B-B14F-4D97-AF65-F5344CB8AC3E}">
        <p14:creationId xmlns:p14="http://schemas.microsoft.com/office/powerpoint/2010/main" val="36521878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There is a sea that borders Los Angeles to the east. There are occasional floods from the sea that pose a health risk t the people living around the sea. There are also mudslides, winter storms and earthquakes that poses a threat to the residences. The county is also prone to wildfires. However unlike other parts of California that are vulnerable to destructive natural disasters like hurricanes, tornadoes, storms, and tsunamis, none of these has ever hit Los Angeles. </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8</a:t>
            </a:fld>
            <a:endParaRPr lang="en-KE"/>
          </a:p>
        </p:txBody>
      </p:sp>
    </p:spTree>
    <p:extLst>
      <p:ext uri="{BB962C8B-B14F-4D97-AF65-F5344CB8AC3E}">
        <p14:creationId xmlns:p14="http://schemas.microsoft.com/office/powerpoint/2010/main" val="41588859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Los Angeles is composed of people of varying diversities. There are whites, Asians, African Americans, Hispanics, Mexicans, Indians, Chinese and Filipinos among others. The whites are the majority followed by African Americans, Native Americans, Asians, Chinese, Filipinos and Korean (2010 US Census). </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9</a:t>
            </a:fld>
            <a:endParaRPr lang="en-KE"/>
          </a:p>
        </p:txBody>
      </p:sp>
    </p:spTree>
    <p:extLst>
      <p:ext uri="{BB962C8B-B14F-4D97-AF65-F5344CB8AC3E}">
        <p14:creationId xmlns:p14="http://schemas.microsoft.com/office/powerpoint/2010/main" val="312275359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service centers look into the welfare of the concerned people. Service centers like Gay and Lesbian Center are important in ensuring the gay people are taken care of. These are people who may face an unwelcoming and conservative society and feel as outcasts in the society. Such centers are very helpful to such people. People living with HIV/AIDS also need emotional and psychological support (Stotzer, 2008). These centers serve these people well. </a:t>
            </a:r>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10</a:t>
            </a:fld>
            <a:endParaRPr lang="en-KE"/>
          </a:p>
        </p:txBody>
      </p:sp>
    </p:spTree>
    <p:extLst>
      <p:ext uri="{BB962C8B-B14F-4D97-AF65-F5344CB8AC3E}">
        <p14:creationId xmlns:p14="http://schemas.microsoft.com/office/powerpoint/2010/main" val="41657579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People living in LA have different religious and political affiliations. There are Catholics, Baptists, Lutherans, Muslims, Pentecostals, Methodists, Jewish, and Presbyterians. </a:t>
            </a:r>
          </a:p>
          <a:p>
            <a:r>
              <a:rPr lang="en-US" dirty="0"/>
              <a:t>There are Republicans, Democrats and the American Independent affiliates. Political tensions arise occasionally when there are conflicting issues like federal income tax, abortion, immigration policies, and foreign aid spending. Party polarization especially between Republicans and Democrats are evident especially during elections. </a:t>
            </a:r>
          </a:p>
          <a:p>
            <a:endParaRPr lang="en-KE" dirty="0"/>
          </a:p>
        </p:txBody>
      </p:sp>
      <p:sp>
        <p:nvSpPr>
          <p:cNvPr id="4" name="Slide Number Placeholder 3"/>
          <p:cNvSpPr>
            <a:spLocks noGrp="1"/>
          </p:cNvSpPr>
          <p:nvPr>
            <p:ph type="sldNum" sz="quarter" idx="5"/>
          </p:nvPr>
        </p:nvSpPr>
        <p:spPr/>
        <p:txBody>
          <a:bodyPr/>
          <a:lstStyle/>
          <a:p>
            <a:fld id="{CC93F049-2A7F-40F0-9EB5-2C673F3FC34E}" type="slidenum">
              <a:rPr lang="en-KE" smtClean="0"/>
              <a:t>11</a:t>
            </a:fld>
            <a:endParaRPr lang="en-KE"/>
          </a:p>
        </p:txBody>
      </p:sp>
    </p:spTree>
    <p:extLst>
      <p:ext uri="{BB962C8B-B14F-4D97-AF65-F5344CB8AC3E}">
        <p14:creationId xmlns:p14="http://schemas.microsoft.com/office/powerpoint/2010/main" val="12857295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4/24/2021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4/24/2021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4/24/2021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4/24/2021</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4632B1-E5CE-4F0D-87AF-8D3DA3A2CBEE}"/>
              </a:ext>
            </a:extLst>
          </p:cNvPr>
          <p:cNvSpPr>
            <a:spLocks noGrp="1"/>
          </p:cNvSpPr>
          <p:nvPr>
            <p:ph type="ctrTitle"/>
          </p:nvPr>
        </p:nvSpPr>
        <p:spPr>
          <a:xfrm>
            <a:off x="1507067" y="1032933"/>
            <a:ext cx="8771466" cy="1909701"/>
          </a:xfrm>
        </p:spPr>
        <p:txBody>
          <a:bodyPr/>
          <a:lstStyle/>
          <a:p>
            <a:pPr algn="ctr"/>
            <a:r>
              <a:rPr lang="en-US" dirty="0">
                <a:latin typeface="Times New Roman" panose="02020603050405020304" pitchFamily="18" charset="0"/>
                <a:cs typeface="Times New Roman" panose="02020603050405020304" pitchFamily="18" charset="0"/>
              </a:rPr>
              <a:t>Los Angeles windshield survey</a:t>
            </a:r>
            <a:endParaRPr lang="en-KE"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72EE90B9-B60C-4BF9-A03B-985D0C25CAE8}"/>
              </a:ext>
            </a:extLst>
          </p:cNvPr>
          <p:cNvSpPr>
            <a:spLocks noGrp="1"/>
          </p:cNvSpPr>
          <p:nvPr>
            <p:ph type="subTitle" idx="1"/>
          </p:nvPr>
        </p:nvSpPr>
        <p:spPr>
          <a:xfrm>
            <a:off x="1507067" y="3234267"/>
            <a:ext cx="7766936" cy="2726266"/>
          </a:xfrm>
        </p:spPr>
        <p:txBody>
          <a:bodyPr>
            <a:normAutofit/>
          </a:bodyPr>
          <a:lstStyle/>
          <a:p>
            <a:pPr algn="ctr"/>
            <a:r>
              <a:rPr lang="en-US" sz="4000" dirty="0">
                <a:latin typeface="Times New Roman" panose="02020603050405020304" pitchFamily="18" charset="0"/>
                <a:cs typeface="Times New Roman" panose="02020603050405020304" pitchFamily="18" charset="0"/>
              </a:rPr>
              <a:t>Student’s Name </a:t>
            </a:r>
          </a:p>
          <a:p>
            <a:pPr algn="ctr"/>
            <a:r>
              <a:rPr lang="en-US" sz="4000" dirty="0">
                <a:latin typeface="Times New Roman" panose="02020603050405020304" pitchFamily="18" charset="0"/>
                <a:cs typeface="Times New Roman" panose="02020603050405020304" pitchFamily="18" charset="0"/>
              </a:rPr>
              <a:t>Institutional Affiliation </a:t>
            </a:r>
          </a:p>
          <a:p>
            <a:pPr algn="ctr"/>
            <a:r>
              <a:rPr lang="en-US" sz="4000" dirty="0">
                <a:latin typeface="Times New Roman" panose="02020603050405020304" pitchFamily="18" charset="0"/>
                <a:cs typeface="Times New Roman" panose="02020603050405020304" pitchFamily="18" charset="0"/>
              </a:rPr>
              <a:t>Date </a:t>
            </a:r>
            <a:endParaRPr lang="en-KE" sz="4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57418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DC9BFE-16B6-43CA-9954-45B57DF3A685}"/>
              </a:ext>
            </a:extLst>
          </p:cNvPr>
          <p:cNvSpPr>
            <a:spLocks noGrp="1"/>
          </p:cNvSpPr>
          <p:nvPr>
            <p:ph type="title"/>
          </p:nvPr>
        </p:nvSpPr>
        <p:spPr/>
        <p:txBody>
          <a:bodyPr/>
          <a:lstStyle/>
          <a:p>
            <a:pPr algn="ctr"/>
            <a:r>
              <a:rPr lang="en-US" dirty="0"/>
              <a:t>Service centers</a:t>
            </a:r>
            <a:endParaRPr lang="en-KE" dirty="0"/>
          </a:p>
        </p:txBody>
      </p:sp>
      <p:sp>
        <p:nvSpPr>
          <p:cNvPr id="3" name="Content Placeholder 2">
            <a:extLst>
              <a:ext uri="{FF2B5EF4-FFF2-40B4-BE49-F238E27FC236}">
                <a16:creationId xmlns:a16="http://schemas.microsoft.com/office/drawing/2014/main" id="{8F949C0E-E62F-4B4A-8825-F5912303F840}"/>
              </a:ext>
            </a:extLst>
          </p:cNvPr>
          <p:cNvSpPr>
            <a:spLocks noGrp="1"/>
          </p:cNvSpPr>
          <p:nvPr>
            <p:ph idx="1"/>
          </p:nvPr>
        </p:nvSpPr>
        <p:spPr/>
        <p:txBody>
          <a:bodyPr>
            <a:normAutofit/>
          </a:bodyPr>
          <a:lstStyle/>
          <a:p>
            <a:pPr>
              <a:lnSpc>
                <a:spcPct val="150000"/>
              </a:lnSpc>
            </a:pPr>
            <a:r>
              <a:rPr lang="en-US" sz="2000" dirty="0">
                <a:latin typeface="Times New Roman" panose="02020603050405020304" pitchFamily="18" charset="0"/>
                <a:cs typeface="Times New Roman" panose="02020603050405020304" pitchFamily="18" charset="0"/>
              </a:rPr>
              <a:t>Numerous service centers are present. </a:t>
            </a:r>
          </a:p>
          <a:p>
            <a:pPr>
              <a:lnSpc>
                <a:spcPct val="150000"/>
              </a:lnSpc>
            </a:pPr>
            <a:r>
              <a:rPr lang="en-US" sz="2000" dirty="0">
                <a:latin typeface="Times New Roman" panose="02020603050405020304" pitchFamily="18" charset="0"/>
                <a:cs typeface="Times New Roman" panose="02020603050405020304" pitchFamily="18" charset="0"/>
              </a:rPr>
              <a:t>They look into the welfare of the parties involved. </a:t>
            </a:r>
          </a:p>
          <a:p>
            <a:pPr>
              <a:lnSpc>
                <a:spcPct val="150000"/>
              </a:lnSpc>
            </a:pPr>
            <a:r>
              <a:rPr lang="en-US" sz="2000" dirty="0">
                <a:latin typeface="Times New Roman" panose="02020603050405020304" pitchFamily="18" charset="0"/>
                <a:cs typeface="Times New Roman" panose="02020603050405020304" pitchFamily="18" charset="0"/>
              </a:rPr>
              <a:t>The service centers include L.A. Gay and Lesbian Center, AIDS service center, Chinatown service center, and Korean American Family center.</a:t>
            </a:r>
          </a:p>
          <a:p>
            <a:pPr>
              <a:lnSpc>
                <a:spcPct val="150000"/>
              </a:lnSpc>
            </a:pPr>
            <a:r>
              <a:rPr lang="en-US" sz="2000" dirty="0">
                <a:latin typeface="Times New Roman" panose="02020603050405020304" pitchFamily="18" charset="0"/>
                <a:cs typeface="Times New Roman" panose="02020603050405020304" pitchFamily="18" charset="0"/>
              </a:rPr>
              <a:t>These are categories of people who are marginalized by the society because of their status. </a:t>
            </a: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4966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C75A6E-8EF9-43EA-8032-52AA746DB8B9}"/>
              </a:ext>
            </a:extLst>
          </p:cNvPr>
          <p:cNvSpPr>
            <a:spLocks noGrp="1"/>
          </p:cNvSpPr>
          <p:nvPr>
            <p:ph type="title"/>
          </p:nvPr>
        </p:nvSpPr>
        <p:spPr/>
        <p:txBody>
          <a:bodyPr/>
          <a:lstStyle/>
          <a:p>
            <a:pPr algn="ctr"/>
            <a:r>
              <a:rPr lang="en-US" dirty="0"/>
              <a:t>Religion and politics</a:t>
            </a:r>
            <a:endParaRPr lang="en-KE" dirty="0"/>
          </a:p>
        </p:txBody>
      </p:sp>
      <p:sp>
        <p:nvSpPr>
          <p:cNvPr id="3" name="Content Placeholder 2">
            <a:extLst>
              <a:ext uri="{FF2B5EF4-FFF2-40B4-BE49-F238E27FC236}">
                <a16:creationId xmlns:a16="http://schemas.microsoft.com/office/drawing/2014/main" id="{E0053307-4AAB-4C9D-9FC5-ACE6C5C9D7F1}"/>
              </a:ext>
            </a:extLst>
          </p:cNvPr>
          <p:cNvSpPr>
            <a:spLocks noGrp="1"/>
          </p:cNvSpPr>
          <p:nvPr>
            <p:ph idx="1"/>
          </p:nvPr>
        </p:nvSpPr>
        <p:spPr>
          <a:xfrm>
            <a:off x="287868" y="2160589"/>
            <a:ext cx="8986134" cy="3880773"/>
          </a:xfrm>
        </p:spPr>
        <p:txBody>
          <a:bodyPr/>
          <a:lstStyle/>
          <a:p>
            <a:pPr>
              <a:lnSpc>
                <a:spcPct val="150000"/>
              </a:lnSpc>
            </a:pPr>
            <a:r>
              <a:rPr lang="en-US" dirty="0">
                <a:latin typeface="Times New Roman" panose="02020603050405020304" pitchFamily="18" charset="0"/>
                <a:cs typeface="Times New Roman" panose="02020603050405020304" pitchFamily="18" charset="0"/>
              </a:rPr>
              <a:t>Different people have different religious and political affiliations</a:t>
            </a:r>
          </a:p>
          <a:p>
            <a:pPr>
              <a:lnSpc>
                <a:spcPct val="150000"/>
              </a:lnSpc>
            </a:pPr>
            <a:r>
              <a:rPr lang="en-US" dirty="0">
                <a:latin typeface="Times New Roman" panose="02020603050405020304" pitchFamily="18" charset="0"/>
                <a:cs typeface="Times New Roman" panose="02020603050405020304" pitchFamily="18" charset="0"/>
              </a:rPr>
              <a:t>There are Catholics, Baptists, Lutherans, Muslims, Pentecostals, Methodists, Jewish, and Presbyterians. </a:t>
            </a:r>
          </a:p>
          <a:p>
            <a:pPr>
              <a:lnSpc>
                <a:spcPct val="150000"/>
              </a:lnSpc>
            </a:pPr>
            <a:r>
              <a:rPr lang="en-US" dirty="0">
                <a:latin typeface="Times New Roman" panose="02020603050405020304" pitchFamily="18" charset="0"/>
                <a:cs typeface="Times New Roman" panose="02020603050405020304" pitchFamily="18" charset="0"/>
              </a:rPr>
              <a:t>There are Republicans, Democrats and the American Independent affiliates. </a:t>
            </a:r>
          </a:p>
          <a:p>
            <a:pPr>
              <a:lnSpc>
                <a:spcPct val="150000"/>
              </a:lnSpc>
            </a:pPr>
            <a:r>
              <a:rPr lang="en-US" dirty="0">
                <a:latin typeface="Times New Roman" panose="02020603050405020304" pitchFamily="18" charset="0"/>
                <a:cs typeface="Times New Roman" panose="02020603050405020304" pitchFamily="18" charset="0"/>
              </a:rPr>
              <a:t>Political tensions arise occasionally when there are conflicting issues like federal income tax, abortion, immigration policies, and foreign aid spending.</a:t>
            </a:r>
          </a:p>
          <a:p>
            <a:endParaRPr lang="en-KE" dirty="0"/>
          </a:p>
        </p:txBody>
      </p:sp>
    </p:spTree>
    <p:extLst>
      <p:ext uri="{BB962C8B-B14F-4D97-AF65-F5344CB8AC3E}">
        <p14:creationId xmlns:p14="http://schemas.microsoft.com/office/powerpoint/2010/main" val="37001550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A84AD2-7F79-4B10-B5E0-77A01D61997A}"/>
              </a:ext>
            </a:extLst>
          </p:cNvPr>
          <p:cNvSpPr>
            <a:spLocks noGrp="1"/>
          </p:cNvSpPr>
          <p:nvPr>
            <p:ph type="title"/>
          </p:nvPr>
        </p:nvSpPr>
        <p:spPr/>
        <p:txBody>
          <a:bodyPr/>
          <a:lstStyle/>
          <a:p>
            <a:r>
              <a:rPr lang="en-US" dirty="0"/>
              <a:t>Open space </a:t>
            </a:r>
            <a:endParaRPr lang="en-KE" dirty="0"/>
          </a:p>
        </p:txBody>
      </p:sp>
      <p:sp>
        <p:nvSpPr>
          <p:cNvPr id="3" name="Content Placeholder 2">
            <a:extLst>
              <a:ext uri="{FF2B5EF4-FFF2-40B4-BE49-F238E27FC236}">
                <a16:creationId xmlns:a16="http://schemas.microsoft.com/office/drawing/2014/main" id="{3A180D1E-763C-4C45-9AAC-33B4FB40EE31}"/>
              </a:ext>
            </a:extLst>
          </p:cNvPr>
          <p:cNvSpPr>
            <a:spLocks noGrp="1"/>
          </p:cNvSpPr>
          <p:nvPr>
            <p:ph idx="1"/>
          </p:nvPr>
        </p:nvSpPr>
        <p:spPr/>
        <p:txBody>
          <a:bodyPr/>
          <a:lstStyle/>
          <a:p>
            <a:pPr>
              <a:lnSpc>
                <a:spcPct val="150000"/>
              </a:lnSpc>
            </a:pPr>
            <a:r>
              <a:rPr lang="en-US" sz="2000" dirty="0">
                <a:latin typeface="Times New Roman" panose="02020603050405020304" pitchFamily="18" charset="0"/>
                <a:cs typeface="Times New Roman" panose="02020603050405020304" pitchFamily="18" charset="0"/>
              </a:rPr>
              <a:t>The open space in Los Angeles has a collection of shops, a museum, eateries and police departments. </a:t>
            </a:r>
          </a:p>
          <a:p>
            <a:pPr>
              <a:lnSpc>
                <a:spcPct val="150000"/>
              </a:lnSpc>
            </a:pPr>
            <a:r>
              <a:rPr lang="en-US" sz="2000" dirty="0">
                <a:latin typeface="Times New Roman" panose="02020603050405020304" pitchFamily="18" charset="0"/>
                <a:cs typeface="Times New Roman" panose="02020603050405020304" pitchFamily="18" charset="0"/>
              </a:rPr>
              <a:t>There are also shopping malls, city halls and commercial banks. </a:t>
            </a:r>
          </a:p>
          <a:p>
            <a:pPr>
              <a:lnSpc>
                <a:spcPct val="150000"/>
              </a:lnSpc>
            </a:pPr>
            <a:r>
              <a:rPr lang="en-US" sz="2000" dirty="0">
                <a:latin typeface="Times New Roman" panose="02020603050405020304" pitchFamily="18" charset="0"/>
                <a:cs typeface="Times New Roman" panose="02020603050405020304" pitchFamily="18" charset="0"/>
              </a:rPr>
              <a:t>Los Angeles union station is the major transportation hub in the county. Railway and bus services converge here.</a:t>
            </a:r>
          </a:p>
          <a:p>
            <a:endParaRPr lang="en-KE" dirty="0"/>
          </a:p>
        </p:txBody>
      </p:sp>
    </p:spTree>
    <p:extLst>
      <p:ext uri="{BB962C8B-B14F-4D97-AF65-F5344CB8AC3E}">
        <p14:creationId xmlns:p14="http://schemas.microsoft.com/office/powerpoint/2010/main" val="1849378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F2CFE-0D20-439B-9773-BE57C1EB148D}"/>
              </a:ext>
            </a:extLst>
          </p:cNvPr>
          <p:cNvSpPr>
            <a:spLocks noGrp="1"/>
          </p:cNvSpPr>
          <p:nvPr>
            <p:ph type="title"/>
          </p:nvPr>
        </p:nvSpPr>
        <p:spPr/>
        <p:txBody>
          <a:bodyPr/>
          <a:lstStyle/>
          <a:p>
            <a:pPr algn="ctr"/>
            <a:r>
              <a:rPr lang="en-US" dirty="0"/>
              <a:t>Food Security</a:t>
            </a:r>
            <a:endParaRPr lang="en-KE" dirty="0"/>
          </a:p>
        </p:txBody>
      </p:sp>
      <p:sp>
        <p:nvSpPr>
          <p:cNvPr id="3" name="Content Placeholder 2">
            <a:extLst>
              <a:ext uri="{FF2B5EF4-FFF2-40B4-BE49-F238E27FC236}">
                <a16:creationId xmlns:a16="http://schemas.microsoft.com/office/drawing/2014/main" id="{450FCBFD-B7FB-4CD5-95B2-410C24DC2C4B}"/>
              </a:ext>
            </a:extLst>
          </p:cNvPr>
          <p:cNvSpPr>
            <a:spLocks noGrp="1"/>
          </p:cNvSpPr>
          <p:nvPr>
            <p:ph idx="1"/>
          </p:nvPr>
        </p:nvSpPr>
        <p:spPr/>
        <p:txBody>
          <a:bodyPr/>
          <a:lstStyle/>
          <a:p>
            <a:pPr>
              <a:lnSpc>
                <a:spcPct val="150000"/>
              </a:lnSpc>
            </a:pPr>
            <a:r>
              <a:rPr lang="en-US" sz="2000" dirty="0">
                <a:latin typeface="Times New Roman" panose="02020603050405020304" pitchFamily="18" charset="0"/>
                <a:cs typeface="Times New Roman" panose="02020603050405020304" pitchFamily="18" charset="0"/>
              </a:rPr>
              <a:t>More than half a million households with incomes less than 300% of the federal poverty level are food insecure in Los Angeles County.</a:t>
            </a:r>
          </a:p>
          <a:p>
            <a:pPr>
              <a:lnSpc>
                <a:spcPct val="150000"/>
              </a:lnSpc>
            </a:pPr>
            <a:r>
              <a:rPr lang="en-US" sz="2000" dirty="0">
                <a:latin typeface="Times New Roman" panose="02020603050405020304" pitchFamily="18" charset="0"/>
                <a:cs typeface="Times New Roman" panose="02020603050405020304" pitchFamily="18" charset="0"/>
              </a:rPr>
              <a:t>This means many people are unable to acquire nutritional foods at some time during the year. </a:t>
            </a:r>
          </a:p>
          <a:p>
            <a:endParaRPr lang="en-KE" dirty="0"/>
          </a:p>
        </p:txBody>
      </p:sp>
    </p:spTree>
    <p:extLst>
      <p:ext uri="{BB962C8B-B14F-4D97-AF65-F5344CB8AC3E}">
        <p14:creationId xmlns:p14="http://schemas.microsoft.com/office/powerpoint/2010/main" val="15531098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77358-2593-4DE0-B1C9-72A3FC103B96}"/>
              </a:ext>
            </a:extLst>
          </p:cNvPr>
          <p:cNvSpPr>
            <a:spLocks noGrp="1"/>
          </p:cNvSpPr>
          <p:nvPr>
            <p:ph type="title"/>
          </p:nvPr>
        </p:nvSpPr>
        <p:spPr/>
        <p:txBody>
          <a:bodyPr/>
          <a:lstStyle/>
          <a:p>
            <a:pPr algn="ctr"/>
            <a:r>
              <a:rPr lang="en-US" dirty="0"/>
              <a:t>Suicide cases</a:t>
            </a:r>
            <a:endParaRPr lang="en-KE" dirty="0"/>
          </a:p>
        </p:txBody>
      </p:sp>
      <p:sp>
        <p:nvSpPr>
          <p:cNvPr id="3" name="Content Placeholder 2">
            <a:extLst>
              <a:ext uri="{FF2B5EF4-FFF2-40B4-BE49-F238E27FC236}">
                <a16:creationId xmlns:a16="http://schemas.microsoft.com/office/drawing/2014/main" id="{8D15F02B-918C-495A-AFD5-35763C9CC8A8}"/>
              </a:ext>
            </a:extLst>
          </p:cNvPr>
          <p:cNvSpPr>
            <a:spLocks noGrp="1"/>
          </p:cNvSpPr>
          <p:nvPr>
            <p:ph idx="1"/>
          </p:nvPr>
        </p:nvSpPr>
        <p:spPr/>
        <p:txBody>
          <a:bodyPr/>
          <a:lstStyle/>
          <a:p>
            <a:pPr>
              <a:lnSpc>
                <a:spcPct val="150000"/>
              </a:lnSpc>
            </a:pPr>
            <a:r>
              <a:rPr lang="en-US" sz="2000" dirty="0">
                <a:latin typeface="Times New Roman" panose="02020603050405020304" pitchFamily="18" charset="0"/>
                <a:cs typeface="Times New Roman" panose="02020603050405020304" pitchFamily="18" charset="0"/>
              </a:rPr>
              <a:t>Suicide cases are a significant concern to the health care department.</a:t>
            </a:r>
          </a:p>
          <a:p>
            <a:pPr>
              <a:lnSpc>
                <a:spcPct val="150000"/>
              </a:lnSpc>
            </a:pPr>
            <a:r>
              <a:rPr lang="en-US" sz="2000" dirty="0">
                <a:latin typeface="Times New Roman" panose="02020603050405020304" pitchFamily="18" charset="0"/>
                <a:cs typeface="Times New Roman" panose="02020603050405020304" pitchFamily="18" charset="0"/>
              </a:rPr>
              <a:t>The increasing suicide rates are an indication of depression and mental breakdown.</a:t>
            </a:r>
          </a:p>
          <a:p>
            <a:pPr>
              <a:lnSpc>
                <a:spcPct val="150000"/>
              </a:lnSpc>
            </a:pPr>
            <a:r>
              <a:rPr lang="en-US" sz="2000" dirty="0">
                <a:latin typeface="Times New Roman" panose="02020603050405020304" pitchFamily="18" charset="0"/>
                <a:cs typeface="Times New Roman" panose="02020603050405020304" pitchFamily="18" charset="0"/>
              </a:rPr>
              <a:t>In 2014, two people died daily from suicide in Los Angeles and eleven hospitalized for suicide attempt.</a:t>
            </a:r>
          </a:p>
          <a:p>
            <a:pPr>
              <a:lnSpc>
                <a:spcPct val="150000"/>
              </a:lnSpc>
            </a:pPr>
            <a:r>
              <a:rPr lang="en-US" sz="2000" dirty="0">
                <a:latin typeface="Times New Roman" panose="02020603050405020304" pitchFamily="18" charset="0"/>
                <a:cs typeface="Times New Roman" panose="02020603050405020304" pitchFamily="18" charset="0"/>
              </a:rPr>
              <a:t>In the same year, more people died by suicide than motor vehicles, unintentional overdoses or homicides.</a:t>
            </a:r>
          </a:p>
          <a:p>
            <a:endParaRPr lang="en-KE" dirty="0"/>
          </a:p>
        </p:txBody>
      </p:sp>
    </p:spTree>
    <p:extLst>
      <p:ext uri="{BB962C8B-B14F-4D97-AF65-F5344CB8AC3E}">
        <p14:creationId xmlns:p14="http://schemas.microsoft.com/office/powerpoint/2010/main" val="40997235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09528-2CC6-4E65-96D3-560EF4D199C1}"/>
              </a:ext>
            </a:extLst>
          </p:cNvPr>
          <p:cNvSpPr>
            <a:spLocks noGrp="1"/>
          </p:cNvSpPr>
          <p:nvPr>
            <p:ph type="title"/>
          </p:nvPr>
        </p:nvSpPr>
        <p:spPr/>
        <p:txBody>
          <a:bodyPr/>
          <a:lstStyle/>
          <a:p>
            <a:r>
              <a:rPr lang="en-US" dirty="0"/>
              <a:t>Heart disease and Stroke in LA</a:t>
            </a:r>
            <a:endParaRPr lang="en-KE" dirty="0"/>
          </a:p>
        </p:txBody>
      </p:sp>
      <p:sp>
        <p:nvSpPr>
          <p:cNvPr id="3" name="Content Placeholder 2">
            <a:extLst>
              <a:ext uri="{FF2B5EF4-FFF2-40B4-BE49-F238E27FC236}">
                <a16:creationId xmlns:a16="http://schemas.microsoft.com/office/drawing/2014/main" id="{BEA8E564-EDE3-4129-9A2E-EE625B671DBB}"/>
              </a:ext>
            </a:extLst>
          </p:cNvPr>
          <p:cNvSpPr>
            <a:spLocks noGrp="1"/>
          </p:cNvSpPr>
          <p:nvPr>
            <p:ph idx="1"/>
          </p:nvPr>
        </p:nvSpPr>
        <p:spPr/>
        <p:txBody>
          <a:bodyPr/>
          <a:lstStyle/>
          <a:p>
            <a:pPr>
              <a:lnSpc>
                <a:spcPct val="150000"/>
              </a:lnSpc>
            </a:pPr>
            <a:r>
              <a:rPr lang="en-US" sz="2000" dirty="0">
                <a:latin typeface="Times New Roman" panose="02020603050405020304" pitchFamily="18" charset="0"/>
                <a:cs typeface="Times New Roman" panose="02020603050405020304" pitchFamily="18" charset="0"/>
              </a:rPr>
              <a:t>Heart disease and stroke are two leading causes of death in Los Angeles. </a:t>
            </a:r>
          </a:p>
          <a:p>
            <a:pPr>
              <a:lnSpc>
                <a:spcPct val="150000"/>
              </a:lnSpc>
            </a:pPr>
            <a:r>
              <a:rPr lang="en-US" sz="2000" dirty="0">
                <a:latin typeface="Times New Roman" panose="02020603050405020304" pitchFamily="18" charset="0"/>
                <a:cs typeface="Times New Roman" panose="02020603050405020304" pitchFamily="18" charset="0"/>
              </a:rPr>
              <a:t>Children are spending more time watching TVs than they are involved I outdoor activities (Rutledge et al., 2018).</a:t>
            </a:r>
          </a:p>
          <a:p>
            <a:pPr>
              <a:lnSpc>
                <a:spcPct val="150000"/>
              </a:lnSpc>
            </a:pPr>
            <a:r>
              <a:rPr lang="en-US" sz="2000" dirty="0">
                <a:latin typeface="Times New Roman" panose="02020603050405020304" pitchFamily="18" charset="0"/>
                <a:cs typeface="Times New Roman" panose="02020603050405020304" pitchFamily="18" charset="0"/>
              </a:rPr>
              <a:t>This has put them at high risk of obesity and consequently cardiovascular diseases.</a:t>
            </a:r>
          </a:p>
          <a:p>
            <a:endParaRPr lang="en-KE" dirty="0"/>
          </a:p>
        </p:txBody>
      </p:sp>
    </p:spTree>
    <p:extLst>
      <p:ext uri="{BB962C8B-B14F-4D97-AF65-F5344CB8AC3E}">
        <p14:creationId xmlns:p14="http://schemas.microsoft.com/office/powerpoint/2010/main" val="3241702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4C64F-A76F-4658-A9F0-5F61C6108EB6}"/>
              </a:ext>
            </a:extLst>
          </p:cNvPr>
          <p:cNvSpPr>
            <a:spLocks noGrp="1"/>
          </p:cNvSpPr>
          <p:nvPr>
            <p:ph type="title"/>
          </p:nvPr>
        </p:nvSpPr>
        <p:spPr/>
        <p:txBody>
          <a:bodyPr/>
          <a:lstStyle/>
          <a:p>
            <a:pPr algn="ctr"/>
            <a:r>
              <a:rPr lang="en-US" dirty="0"/>
              <a:t>Recommendations </a:t>
            </a:r>
            <a:endParaRPr lang="en-KE" dirty="0"/>
          </a:p>
        </p:txBody>
      </p:sp>
      <p:sp>
        <p:nvSpPr>
          <p:cNvPr id="3" name="Content Placeholder 2">
            <a:extLst>
              <a:ext uri="{FF2B5EF4-FFF2-40B4-BE49-F238E27FC236}">
                <a16:creationId xmlns:a16="http://schemas.microsoft.com/office/drawing/2014/main" id="{5E0AB165-B9CF-423A-BCDF-F47F410873FC}"/>
              </a:ext>
            </a:extLst>
          </p:cNvPr>
          <p:cNvSpPr>
            <a:spLocks noGrp="1"/>
          </p:cNvSpPr>
          <p:nvPr>
            <p:ph idx="1"/>
          </p:nvPr>
        </p:nvSpPr>
        <p:spPr/>
        <p:txBody>
          <a:bodyPr/>
          <a:lstStyle/>
          <a:p>
            <a:pPr>
              <a:lnSpc>
                <a:spcPct val="150000"/>
              </a:lnSpc>
            </a:pPr>
            <a:r>
              <a:rPr lang="en-US" sz="2000" dirty="0">
                <a:latin typeface="Times New Roman" panose="02020603050405020304" pitchFamily="18" charset="0"/>
                <a:cs typeface="Times New Roman" panose="02020603050405020304" pitchFamily="18" charset="0"/>
              </a:rPr>
              <a:t>Sensitization on healthy living and importance of outdoor activities.</a:t>
            </a:r>
          </a:p>
          <a:p>
            <a:pPr>
              <a:lnSpc>
                <a:spcPct val="150000"/>
              </a:lnSpc>
            </a:pPr>
            <a:r>
              <a:rPr lang="en-US" sz="2000" dirty="0">
                <a:latin typeface="Times New Roman" panose="02020603050405020304" pitchFamily="18" charset="0"/>
                <a:cs typeface="Times New Roman" panose="02020603050405020304" pitchFamily="18" charset="0"/>
              </a:rPr>
              <a:t>Renovate abandoned buildings.</a:t>
            </a:r>
          </a:p>
          <a:p>
            <a:pPr>
              <a:lnSpc>
                <a:spcPct val="150000"/>
              </a:lnSpc>
            </a:pPr>
            <a:r>
              <a:rPr lang="en-US" sz="2000" dirty="0">
                <a:latin typeface="Times New Roman" panose="02020603050405020304" pitchFamily="18" charset="0"/>
                <a:cs typeface="Times New Roman" panose="02020603050405020304" pitchFamily="18" charset="0"/>
              </a:rPr>
              <a:t>Provide better transportation. </a:t>
            </a:r>
          </a:p>
          <a:p>
            <a:pPr>
              <a:lnSpc>
                <a:spcPct val="150000"/>
              </a:lnSpc>
            </a:pPr>
            <a:r>
              <a:rPr lang="en-US" sz="2000" dirty="0">
                <a:latin typeface="Times New Roman" panose="02020603050405020304" pitchFamily="18" charset="0"/>
                <a:cs typeface="Times New Roman" panose="02020603050405020304" pitchFamily="18" charset="0"/>
              </a:rPr>
              <a:t>Government to provide food for hungry people.</a:t>
            </a:r>
          </a:p>
          <a:p>
            <a:pPr>
              <a:lnSpc>
                <a:spcPct val="150000"/>
              </a:lnSpc>
            </a:pPr>
            <a:r>
              <a:rPr lang="en-US" sz="2000" dirty="0">
                <a:latin typeface="Times New Roman" panose="02020603050405020304" pitchFamily="18" charset="0"/>
                <a:cs typeface="Times New Roman" panose="02020603050405020304" pitchFamily="18" charset="0"/>
              </a:rPr>
              <a:t>Encourage outdoor activities like football and basketball promote body fitness. </a:t>
            </a:r>
          </a:p>
          <a:p>
            <a:endParaRPr lang="en-KE" dirty="0"/>
          </a:p>
        </p:txBody>
      </p:sp>
    </p:spTree>
    <p:extLst>
      <p:ext uri="{BB962C8B-B14F-4D97-AF65-F5344CB8AC3E}">
        <p14:creationId xmlns:p14="http://schemas.microsoft.com/office/powerpoint/2010/main" val="9519073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68A21-2169-4FC9-ACBA-EC682273E60B}"/>
              </a:ext>
            </a:extLst>
          </p:cNvPr>
          <p:cNvSpPr>
            <a:spLocks noGrp="1"/>
          </p:cNvSpPr>
          <p:nvPr>
            <p:ph type="title"/>
          </p:nvPr>
        </p:nvSpPr>
        <p:spPr/>
        <p:txBody>
          <a:bodyPr/>
          <a:lstStyle/>
          <a:p>
            <a:pPr algn="ctr"/>
            <a:r>
              <a:rPr lang="en-US" dirty="0"/>
              <a:t>Conclusion </a:t>
            </a:r>
            <a:endParaRPr lang="en-KE" dirty="0"/>
          </a:p>
        </p:txBody>
      </p:sp>
      <p:sp>
        <p:nvSpPr>
          <p:cNvPr id="3" name="Content Placeholder 2">
            <a:extLst>
              <a:ext uri="{FF2B5EF4-FFF2-40B4-BE49-F238E27FC236}">
                <a16:creationId xmlns:a16="http://schemas.microsoft.com/office/drawing/2014/main" id="{26B2953D-2248-4441-9DE5-CBA210DFF2B9}"/>
              </a:ext>
            </a:extLst>
          </p:cNvPr>
          <p:cNvSpPr>
            <a:spLocks noGrp="1"/>
          </p:cNvSpPr>
          <p:nvPr>
            <p:ph idx="1"/>
          </p:nvPr>
        </p:nvSpPr>
        <p:spPr>
          <a:xfrm>
            <a:off x="677334" y="1930400"/>
            <a:ext cx="8596668" cy="4656667"/>
          </a:xfrm>
        </p:spPr>
        <p:txBody>
          <a:bodyPr>
            <a:normAutofit/>
          </a:bodyPr>
          <a:lstStyle/>
          <a:p>
            <a:pPr>
              <a:lnSpc>
                <a:spcPct val="150000"/>
              </a:lnSpc>
            </a:pPr>
            <a:r>
              <a:rPr lang="en-US" sz="2000" dirty="0">
                <a:latin typeface="Times New Roman" panose="02020603050405020304" pitchFamily="18" charset="0"/>
                <a:cs typeface="Times New Roman" panose="02020603050405020304" pitchFamily="18" charset="0"/>
              </a:rPr>
              <a:t>There are many health risk factors to the residents of Los Angeles, California’s most populous county. </a:t>
            </a:r>
          </a:p>
          <a:p>
            <a:pPr>
              <a:lnSpc>
                <a:spcPct val="150000"/>
              </a:lnSpc>
            </a:pPr>
            <a:r>
              <a:rPr lang="en-US" sz="2000" dirty="0">
                <a:latin typeface="Times New Roman" panose="02020603050405020304" pitchFamily="18" charset="0"/>
                <a:cs typeface="Times New Roman" panose="02020603050405020304" pitchFamily="18" charset="0"/>
              </a:rPr>
              <a:t>There are issues to do with suicide, food security and heart diseases in the county.</a:t>
            </a:r>
          </a:p>
          <a:p>
            <a:pPr>
              <a:lnSpc>
                <a:spcPct val="150000"/>
              </a:lnSpc>
            </a:pPr>
            <a:r>
              <a:rPr lang="en-US" sz="2000" dirty="0">
                <a:latin typeface="Times New Roman" panose="02020603050405020304" pitchFamily="18" charset="0"/>
                <a:cs typeface="Times New Roman" panose="02020603050405020304" pitchFamily="18" charset="0"/>
              </a:rPr>
              <a:t>Abandoned buildings, natural disasters, means of transport, tourism, religion and politics are pose a health risk to the residents of Los Angeles. </a:t>
            </a:r>
          </a:p>
          <a:p>
            <a:pPr>
              <a:lnSpc>
                <a:spcPct val="150000"/>
              </a:lnSpc>
            </a:pPr>
            <a:r>
              <a:rPr lang="en-US" sz="2000" dirty="0">
                <a:latin typeface="Times New Roman" panose="02020603050405020304" pitchFamily="18" charset="0"/>
                <a:cs typeface="Times New Roman" panose="02020603050405020304" pitchFamily="18" charset="0"/>
              </a:rPr>
              <a:t>Sensitization on healthy building, renovating old buildings, proper means of transport and setting counselling centers can help avert these problems. </a:t>
            </a: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693794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916F4-C3D7-4151-BA1B-E0EE21603CA0}"/>
              </a:ext>
            </a:extLst>
          </p:cNvPr>
          <p:cNvSpPr>
            <a:spLocks noGrp="1"/>
          </p:cNvSpPr>
          <p:nvPr>
            <p:ph type="title"/>
          </p:nvPr>
        </p:nvSpPr>
        <p:spPr/>
        <p:txBody>
          <a:bodyPr/>
          <a:lstStyle/>
          <a:p>
            <a:pPr algn="ctr"/>
            <a:r>
              <a:rPr lang="en-US" dirty="0"/>
              <a:t>References </a:t>
            </a:r>
            <a:endParaRPr lang="en-KE" dirty="0"/>
          </a:p>
        </p:txBody>
      </p:sp>
      <p:sp>
        <p:nvSpPr>
          <p:cNvPr id="3" name="Content Placeholder 2">
            <a:extLst>
              <a:ext uri="{FF2B5EF4-FFF2-40B4-BE49-F238E27FC236}">
                <a16:creationId xmlns:a16="http://schemas.microsoft.com/office/drawing/2014/main" id="{15F1351C-E642-4946-87D1-AF7D22F4F3C0}"/>
              </a:ext>
            </a:extLst>
          </p:cNvPr>
          <p:cNvSpPr>
            <a:spLocks noGrp="1"/>
          </p:cNvSpPr>
          <p:nvPr>
            <p:ph idx="1"/>
          </p:nvPr>
        </p:nvSpPr>
        <p:spPr>
          <a:xfrm>
            <a:off x="203201" y="1710267"/>
            <a:ext cx="10210800" cy="4775200"/>
          </a:xfrm>
        </p:spPr>
        <p:txBody>
          <a:bodyPr/>
          <a:lstStyle/>
          <a:p>
            <a:pPr>
              <a:lnSpc>
                <a:spcPct val="150000"/>
              </a:lnSpc>
            </a:pPr>
            <a:r>
              <a:rPr lang="en-US" sz="2000" dirty="0">
                <a:latin typeface="Times New Roman" panose="02020603050405020304" pitchFamily="18" charset="0"/>
                <a:cs typeface="Times New Roman" panose="02020603050405020304" pitchFamily="18" charset="0"/>
              </a:rPr>
              <a:t>Rutledge, G. E., Lane, K., Merlo, C., &amp; </a:t>
            </a:r>
            <a:r>
              <a:rPr lang="en-US" sz="2000" dirty="0" err="1">
                <a:latin typeface="Times New Roman" panose="02020603050405020304" pitchFamily="18" charset="0"/>
                <a:cs typeface="Times New Roman" panose="02020603050405020304" pitchFamily="18" charset="0"/>
              </a:rPr>
              <a:t>Elmi</a:t>
            </a:r>
            <a:r>
              <a:rPr lang="en-US" sz="2000" dirty="0">
                <a:latin typeface="Times New Roman" panose="02020603050405020304" pitchFamily="18" charset="0"/>
                <a:cs typeface="Times New Roman" panose="02020603050405020304" pitchFamily="18" charset="0"/>
              </a:rPr>
              <a:t>, J. (2018). Coordinated approaches to strengthen state and local public health actions to prevent obesity, diabetes, and heart disease and stroke. Preventing chronic disease, 15.</a:t>
            </a:r>
          </a:p>
          <a:p>
            <a:pPr>
              <a:lnSpc>
                <a:spcPct val="150000"/>
              </a:lnSpc>
            </a:pPr>
            <a:r>
              <a:rPr lang="en-US" sz="2000" dirty="0">
                <a:latin typeface="Times New Roman" panose="02020603050405020304" pitchFamily="18" charset="0"/>
                <a:cs typeface="Times New Roman" panose="02020603050405020304" pitchFamily="18" charset="0"/>
              </a:rPr>
              <a:t>Sekhobo, J., Edmunds, L., Whaley, S., &amp; </a:t>
            </a:r>
            <a:r>
              <a:rPr lang="en-US" sz="2000" dirty="0" err="1">
                <a:latin typeface="Times New Roman" panose="02020603050405020304" pitchFamily="18" charset="0"/>
                <a:cs typeface="Times New Roman" panose="02020603050405020304" pitchFamily="18" charset="0"/>
              </a:rPr>
              <a:t>Koleilat</a:t>
            </a:r>
            <a:r>
              <a:rPr lang="en-US" sz="2000" dirty="0">
                <a:latin typeface="Times New Roman" panose="02020603050405020304" pitchFamily="18" charset="0"/>
                <a:cs typeface="Times New Roman" panose="02020603050405020304" pitchFamily="18" charset="0"/>
              </a:rPr>
              <a:t>, M. (2013). Obesity prevalence among low-income, preschool-aged children—New York City and Los Angeles County, 2003–2011. MMWR. Morbidity and mortality weekly report, 62(2), 17.</a:t>
            </a:r>
          </a:p>
          <a:p>
            <a:pPr>
              <a:lnSpc>
                <a:spcPct val="150000"/>
              </a:lnSpc>
            </a:pPr>
            <a:r>
              <a:rPr lang="en-US" sz="2000" dirty="0">
                <a:latin typeface="Times New Roman" panose="02020603050405020304" pitchFamily="18" charset="0"/>
                <a:cs typeface="Times New Roman" panose="02020603050405020304" pitchFamily="18" charset="0"/>
              </a:rPr>
              <a:t>Stotzer, R. L. (2008). Gender identity and hate crimes: Violence against transgender people in Los Angeles County. Sexuality Research &amp; Social Policy, 5(1), 43-52.</a:t>
            </a:r>
          </a:p>
          <a:p>
            <a:endParaRPr lang="en-KE" dirty="0"/>
          </a:p>
        </p:txBody>
      </p:sp>
    </p:spTree>
    <p:extLst>
      <p:ext uri="{BB962C8B-B14F-4D97-AF65-F5344CB8AC3E}">
        <p14:creationId xmlns:p14="http://schemas.microsoft.com/office/powerpoint/2010/main" val="3822938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1B8E6-B0D7-4902-BC1A-A6EA994E7C41}"/>
              </a:ext>
            </a:extLst>
          </p:cNvPr>
          <p:cNvSpPr>
            <a:spLocks noGrp="1"/>
          </p:cNvSpPr>
          <p:nvPr>
            <p:ph type="title"/>
          </p:nvPr>
        </p:nvSpPr>
        <p:spPr/>
        <p:txBody>
          <a:bodyPr/>
          <a:lstStyle/>
          <a:p>
            <a:pPr algn="ctr"/>
            <a:r>
              <a:rPr lang="en-US" dirty="0"/>
              <a:t>Introduction </a:t>
            </a:r>
            <a:endParaRPr lang="en-KE" dirty="0"/>
          </a:p>
        </p:txBody>
      </p:sp>
      <p:sp>
        <p:nvSpPr>
          <p:cNvPr id="3" name="Content Placeholder 2">
            <a:extLst>
              <a:ext uri="{FF2B5EF4-FFF2-40B4-BE49-F238E27FC236}">
                <a16:creationId xmlns:a16="http://schemas.microsoft.com/office/drawing/2014/main" id="{5453F27B-1E2B-42F2-9B65-245329EBD18D}"/>
              </a:ext>
            </a:extLst>
          </p:cNvPr>
          <p:cNvSpPr>
            <a:spLocks noGrp="1"/>
          </p:cNvSpPr>
          <p:nvPr>
            <p:ph idx="1"/>
          </p:nvPr>
        </p:nvSpPr>
        <p:spPr>
          <a:xfrm>
            <a:off x="677334" y="1693333"/>
            <a:ext cx="8596668" cy="4348029"/>
          </a:xfrm>
        </p:spPr>
        <p:txBody>
          <a:bodyPr/>
          <a:lstStyle/>
          <a:p>
            <a:pPr>
              <a:lnSpc>
                <a:spcPct val="150000"/>
              </a:lnSpc>
            </a:pPr>
            <a:r>
              <a:rPr lang="en-US" sz="2000" dirty="0">
                <a:latin typeface="Times New Roman" panose="02020603050405020304" pitchFamily="18" charset="0"/>
                <a:cs typeface="Times New Roman" panose="02020603050405020304" pitchFamily="18" charset="0"/>
              </a:rPr>
              <a:t>Los Angeles is a county in the US state of California. </a:t>
            </a:r>
          </a:p>
          <a:p>
            <a:pPr>
              <a:lnSpc>
                <a:spcPct val="150000"/>
              </a:lnSpc>
            </a:pPr>
            <a:r>
              <a:rPr lang="en-US" sz="2000" dirty="0">
                <a:latin typeface="Times New Roman" panose="02020603050405020304" pitchFamily="18" charset="0"/>
                <a:cs typeface="Times New Roman" panose="02020603050405020304" pitchFamily="18" charset="0"/>
              </a:rPr>
              <a:t>It is the most populous county not only in California but also the whole of the United States. </a:t>
            </a:r>
          </a:p>
          <a:p>
            <a:pPr>
              <a:lnSpc>
                <a:spcPct val="150000"/>
              </a:lnSpc>
            </a:pPr>
            <a:r>
              <a:rPr lang="en-US" sz="2000" dirty="0">
                <a:latin typeface="Times New Roman" panose="02020603050405020304" pitchFamily="18" charset="0"/>
                <a:cs typeface="Times New Roman" panose="02020603050405020304" pitchFamily="18" charset="0"/>
              </a:rPr>
              <a:t>It has more than one million residents (as of 2018)</a:t>
            </a:r>
          </a:p>
          <a:p>
            <a:pPr>
              <a:lnSpc>
                <a:spcPct val="150000"/>
              </a:lnSpc>
            </a:pPr>
            <a:r>
              <a:rPr lang="en-US" sz="2000" dirty="0">
                <a:latin typeface="Times New Roman" panose="02020603050405020304" pitchFamily="18" charset="0"/>
                <a:cs typeface="Times New Roman" panose="02020603050405020304" pitchFamily="18" charset="0"/>
              </a:rPr>
              <a:t>The statistics of the county’s population are overwhelming. </a:t>
            </a:r>
          </a:p>
          <a:p>
            <a:pPr>
              <a:lnSpc>
                <a:spcPct val="150000"/>
              </a:lnSpc>
            </a:pPr>
            <a:r>
              <a:rPr lang="en-US" sz="2000" dirty="0">
                <a:latin typeface="Times New Roman" panose="02020603050405020304" pitchFamily="18" charset="0"/>
                <a:cs typeface="Times New Roman" panose="02020603050405020304" pitchFamily="18" charset="0"/>
              </a:rPr>
              <a:t>The county’s population is greater than that of 41 individua US states.</a:t>
            </a:r>
          </a:p>
          <a:p>
            <a:endParaRPr lang="en-KE" dirty="0"/>
          </a:p>
        </p:txBody>
      </p:sp>
    </p:spTree>
    <p:extLst>
      <p:ext uri="{BB962C8B-B14F-4D97-AF65-F5344CB8AC3E}">
        <p14:creationId xmlns:p14="http://schemas.microsoft.com/office/powerpoint/2010/main" val="29843638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67D449-C320-4A78-969E-F4BA23B3C346}"/>
              </a:ext>
            </a:extLst>
          </p:cNvPr>
          <p:cNvSpPr>
            <a:spLocks noGrp="1"/>
          </p:cNvSpPr>
          <p:nvPr>
            <p:ph type="title"/>
          </p:nvPr>
        </p:nvSpPr>
        <p:spPr/>
        <p:txBody>
          <a:bodyPr/>
          <a:lstStyle/>
          <a:p>
            <a:r>
              <a:rPr lang="en-US" dirty="0"/>
              <a:t>Los Angeles County cont.…</a:t>
            </a:r>
            <a:endParaRPr lang="en-KE" dirty="0"/>
          </a:p>
        </p:txBody>
      </p:sp>
      <p:sp>
        <p:nvSpPr>
          <p:cNvPr id="3" name="Content Placeholder 2">
            <a:extLst>
              <a:ext uri="{FF2B5EF4-FFF2-40B4-BE49-F238E27FC236}">
                <a16:creationId xmlns:a16="http://schemas.microsoft.com/office/drawing/2014/main" id="{7F5A86D1-7D64-49E7-AC24-8307B2B522D7}"/>
              </a:ext>
            </a:extLst>
          </p:cNvPr>
          <p:cNvSpPr>
            <a:spLocks noGrp="1"/>
          </p:cNvSpPr>
          <p:nvPr>
            <p:ph idx="1"/>
          </p:nvPr>
        </p:nvSpPr>
        <p:spPr/>
        <p:txBody>
          <a:bodyPr/>
          <a:lstStyle/>
          <a:p>
            <a:pPr>
              <a:lnSpc>
                <a:spcPct val="150000"/>
              </a:lnSpc>
            </a:pPr>
            <a:r>
              <a:rPr lang="en-US" sz="2000" dirty="0">
                <a:latin typeface="Times New Roman" panose="02020603050405020304" pitchFamily="18" charset="0"/>
                <a:cs typeface="Times New Roman" panose="02020603050405020304" pitchFamily="18" charset="0"/>
              </a:rPr>
              <a:t>There are many factors that act as risk factors to disease in Los Angeles.</a:t>
            </a:r>
          </a:p>
          <a:p>
            <a:pPr>
              <a:lnSpc>
                <a:spcPct val="150000"/>
              </a:lnSpc>
            </a:pPr>
            <a:r>
              <a:rPr lang="en-US" sz="2000" dirty="0">
                <a:latin typeface="Times New Roman" panose="02020603050405020304" pitchFamily="18" charset="0"/>
                <a:cs typeface="Times New Roman" panose="02020603050405020304" pitchFamily="18" charset="0"/>
              </a:rPr>
              <a:t>The high population of the county is by itself a big concern for healthcare. </a:t>
            </a:r>
          </a:p>
          <a:p>
            <a:pPr>
              <a:lnSpc>
                <a:spcPct val="150000"/>
              </a:lnSpc>
            </a:pPr>
            <a:r>
              <a:rPr lang="en-US" sz="2000" dirty="0">
                <a:latin typeface="Times New Roman" panose="02020603050405020304" pitchFamily="18" charset="0"/>
                <a:cs typeface="Times New Roman" panose="02020603050405020304" pitchFamily="18" charset="0"/>
              </a:rPr>
              <a:t>This presentation represents a windshield survey for the County of Los Angeles in California. </a:t>
            </a:r>
          </a:p>
          <a:p>
            <a:endParaRPr lang="en-KE" dirty="0"/>
          </a:p>
        </p:txBody>
      </p:sp>
    </p:spTree>
    <p:extLst>
      <p:ext uri="{BB962C8B-B14F-4D97-AF65-F5344CB8AC3E}">
        <p14:creationId xmlns:p14="http://schemas.microsoft.com/office/powerpoint/2010/main" val="17800874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DF7D5-349F-4DF2-B664-411489C99D15}"/>
              </a:ext>
            </a:extLst>
          </p:cNvPr>
          <p:cNvSpPr>
            <a:spLocks noGrp="1"/>
          </p:cNvSpPr>
          <p:nvPr>
            <p:ph type="title"/>
          </p:nvPr>
        </p:nvSpPr>
        <p:spPr/>
        <p:txBody>
          <a:bodyPr/>
          <a:lstStyle/>
          <a:p>
            <a:r>
              <a:rPr lang="en-US" dirty="0"/>
              <a:t>Los Angeles, California</a:t>
            </a:r>
            <a:endParaRPr lang="en-KE" dirty="0"/>
          </a:p>
        </p:txBody>
      </p:sp>
      <p:pic>
        <p:nvPicPr>
          <p:cNvPr id="5" name="Content Placeholder 4">
            <a:extLst>
              <a:ext uri="{FF2B5EF4-FFF2-40B4-BE49-F238E27FC236}">
                <a16:creationId xmlns:a16="http://schemas.microsoft.com/office/drawing/2014/main" id="{118A8BE5-EF2C-4D06-99F5-D1C77AD3ADBC}"/>
              </a:ext>
            </a:extLst>
          </p:cNvPr>
          <p:cNvPicPr>
            <a:picLocks noGrp="1" noChangeAspect="1"/>
          </p:cNvPicPr>
          <p:nvPr>
            <p:ph idx="1"/>
          </p:nvPr>
        </p:nvPicPr>
        <p:blipFill>
          <a:blip r:embed="rId2"/>
          <a:stretch>
            <a:fillRect/>
          </a:stretch>
        </p:blipFill>
        <p:spPr>
          <a:xfrm>
            <a:off x="5375564" y="1385455"/>
            <a:ext cx="4488872" cy="3491345"/>
          </a:xfrm>
          <a:prstGeom prst="rect">
            <a:avLst/>
          </a:prstGeom>
        </p:spPr>
      </p:pic>
      <p:sp>
        <p:nvSpPr>
          <p:cNvPr id="4" name="Text Placeholder 3">
            <a:extLst>
              <a:ext uri="{FF2B5EF4-FFF2-40B4-BE49-F238E27FC236}">
                <a16:creationId xmlns:a16="http://schemas.microsoft.com/office/drawing/2014/main" id="{C41C0D67-89A4-4FED-AD6D-D85DDA54D9EA}"/>
              </a:ext>
            </a:extLst>
          </p:cNvPr>
          <p:cNvSpPr>
            <a:spLocks noGrp="1"/>
          </p:cNvSpPr>
          <p:nvPr>
            <p:ph type="body" sz="half" idx="2"/>
          </p:nvPr>
        </p:nvSpPr>
        <p:spPr>
          <a:xfrm>
            <a:off x="677334" y="2777069"/>
            <a:ext cx="3854528" cy="45719"/>
          </a:xfrm>
        </p:spPr>
        <p:txBody>
          <a:bodyPr>
            <a:normAutofit fontScale="25000" lnSpcReduction="20000"/>
          </a:bodyPr>
          <a:lstStyle/>
          <a:p>
            <a:endParaRPr lang="en-KE" dirty="0"/>
          </a:p>
        </p:txBody>
      </p:sp>
    </p:spTree>
    <p:extLst>
      <p:ext uri="{BB962C8B-B14F-4D97-AF65-F5344CB8AC3E}">
        <p14:creationId xmlns:p14="http://schemas.microsoft.com/office/powerpoint/2010/main" val="1593225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9646D6-E27A-4731-B333-40781CB9F39B}"/>
              </a:ext>
            </a:extLst>
          </p:cNvPr>
          <p:cNvSpPr>
            <a:spLocks noGrp="1"/>
          </p:cNvSpPr>
          <p:nvPr>
            <p:ph type="title"/>
          </p:nvPr>
        </p:nvSpPr>
        <p:spPr>
          <a:xfrm>
            <a:off x="677334" y="651163"/>
            <a:ext cx="8596668" cy="1320800"/>
          </a:xfrm>
        </p:spPr>
        <p:txBody>
          <a:bodyPr/>
          <a:lstStyle/>
          <a:p>
            <a:pPr algn="ctr"/>
            <a:r>
              <a:rPr lang="en-US" dirty="0"/>
              <a:t>Tourism </a:t>
            </a:r>
            <a:endParaRPr lang="en-KE" dirty="0"/>
          </a:p>
        </p:txBody>
      </p:sp>
      <p:sp>
        <p:nvSpPr>
          <p:cNvPr id="3" name="Content Placeholder 2">
            <a:extLst>
              <a:ext uri="{FF2B5EF4-FFF2-40B4-BE49-F238E27FC236}">
                <a16:creationId xmlns:a16="http://schemas.microsoft.com/office/drawing/2014/main" id="{B0C3558E-C0C9-481E-A512-5D2D288247BD}"/>
              </a:ext>
            </a:extLst>
          </p:cNvPr>
          <p:cNvSpPr>
            <a:spLocks noGrp="1"/>
          </p:cNvSpPr>
          <p:nvPr>
            <p:ph idx="1"/>
          </p:nvPr>
        </p:nvSpPr>
        <p:spPr/>
        <p:txBody>
          <a:bodyPr/>
          <a:lstStyle/>
          <a:p>
            <a:pPr>
              <a:lnSpc>
                <a:spcPct val="150000"/>
              </a:lnSpc>
            </a:pPr>
            <a:r>
              <a:rPr lang="en-US" sz="2000" dirty="0">
                <a:latin typeface="Times New Roman" panose="02020603050405020304" pitchFamily="18" charset="0"/>
                <a:cs typeface="Times New Roman" panose="02020603050405020304" pitchFamily="18" charset="0"/>
              </a:rPr>
              <a:t>Los Angeles is a home to many tourists. </a:t>
            </a:r>
          </a:p>
          <a:p>
            <a:pPr>
              <a:lnSpc>
                <a:spcPct val="150000"/>
              </a:lnSpc>
            </a:pPr>
            <a:r>
              <a:rPr lang="en-US" sz="2000" dirty="0">
                <a:latin typeface="Times New Roman" panose="02020603050405020304" pitchFamily="18" charset="0"/>
                <a:cs typeface="Times New Roman" panose="02020603050405020304" pitchFamily="18" charset="0"/>
              </a:rPr>
              <a:t>Many tourists from all over the world visit the county for leisure and other activities.</a:t>
            </a:r>
          </a:p>
          <a:p>
            <a:pPr>
              <a:lnSpc>
                <a:spcPct val="150000"/>
              </a:lnSpc>
            </a:pPr>
            <a:r>
              <a:rPr lang="en-US" sz="2000" dirty="0">
                <a:latin typeface="Times New Roman" panose="02020603050405020304" pitchFamily="18" charset="0"/>
                <a:cs typeface="Times New Roman" panose="02020603050405020304" pitchFamily="18" charset="0"/>
              </a:rPr>
              <a:t>One of the most visited places is the Beverly Hills, the home of Hollywood stars and the Hollywood Walk of Fame.</a:t>
            </a:r>
          </a:p>
          <a:p>
            <a:pPr>
              <a:lnSpc>
                <a:spcPct val="150000"/>
              </a:lnSpc>
            </a:pPr>
            <a:r>
              <a:rPr lang="en-US" sz="2000" dirty="0">
                <a:latin typeface="Times New Roman" panose="02020603050405020304" pitchFamily="18" charset="0"/>
                <a:cs typeface="Times New Roman" panose="02020603050405020304" pitchFamily="18" charset="0"/>
              </a:rPr>
              <a:t>It is the center of USA’s film and television industry.</a:t>
            </a:r>
          </a:p>
          <a:p>
            <a:pPr>
              <a:lnSpc>
                <a:spcPct val="150000"/>
              </a:lnSpc>
            </a:pPr>
            <a:r>
              <a:rPr lang="en-US" sz="2000" dirty="0">
                <a:latin typeface="Times New Roman" panose="02020603050405020304" pitchFamily="18" charset="0"/>
                <a:cs typeface="Times New Roman" panose="02020603050405020304" pitchFamily="18" charset="0"/>
              </a:rPr>
              <a:t>These tourists are a risk factor for spreading a wide range of diseases. </a:t>
            </a:r>
          </a:p>
          <a:p>
            <a:endParaRPr lang="en-KE" dirty="0"/>
          </a:p>
        </p:txBody>
      </p:sp>
    </p:spTree>
    <p:extLst>
      <p:ext uri="{BB962C8B-B14F-4D97-AF65-F5344CB8AC3E}">
        <p14:creationId xmlns:p14="http://schemas.microsoft.com/office/powerpoint/2010/main" val="27156244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67D0CF-0728-40EE-91BE-B4B07556C7CA}"/>
              </a:ext>
            </a:extLst>
          </p:cNvPr>
          <p:cNvSpPr>
            <a:spLocks noGrp="1"/>
          </p:cNvSpPr>
          <p:nvPr>
            <p:ph type="title"/>
          </p:nvPr>
        </p:nvSpPr>
        <p:spPr/>
        <p:txBody>
          <a:bodyPr/>
          <a:lstStyle/>
          <a:p>
            <a:pPr algn="ctr"/>
            <a:r>
              <a:rPr lang="en-US" dirty="0"/>
              <a:t>Transport</a:t>
            </a:r>
            <a:endParaRPr lang="en-KE" dirty="0"/>
          </a:p>
        </p:txBody>
      </p:sp>
      <p:sp>
        <p:nvSpPr>
          <p:cNvPr id="3" name="Content Placeholder 2">
            <a:extLst>
              <a:ext uri="{FF2B5EF4-FFF2-40B4-BE49-F238E27FC236}">
                <a16:creationId xmlns:a16="http://schemas.microsoft.com/office/drawing/2014/main" id="{E1801166-37E2-4053-94BE-3AE7664B58D3}"/>
              </a:ext>
            </a:extLst>
          </p:cNvPr>
          <p:cNvSpPr>
            <a:spLocks noGrp="1"/>
          </p:cNvSpPr>
          <p:nvPr>
            <p:ph idx="1"/>
          </p:nvPr>
        </p:nvSpPr>
        <p:spPr>
          <a:xfrm>
            <a:off x="677334" y="1761067"/>
            <a:ext cx="8596668" cy="4280295"/>
          </a:xfrm>
        </p:spPr>
        <p:txBody>
          <a:bodyPr/>
          <a:lstStyle/>
          <a:p>
            <a:pPr>
              <a:lnSpc>
                <a:spcPct val="150000"/>
              </a:lnSpc>
            </a:pPr>
            <a:r>
              <a:rPr lang="en-US" sz="2000" dirty="0">
                <a:latin typeface="Times New Roman" panose="02020603050405020304" pitchFamily="18" charset="0"/>
                <a:cs typeface="Times New Roman" panose="02020603050405020304" pitchFamily="18" charset="0"/>
              </a:rPr>
              <a:t>The main means of transport are air, as evidenced by presence of many airports such as Los Angeles International Airport and Ontario international airport.</a:t>
            </a:r>
          </a:p>
          <a:p>
            <a:pPr>
              <a:lnSpc>
                <a:spcPct val="150000"/>
              </a:lnSpc>
            </a:pPr>
            <a:r>
              <a:rPr lang="en-US" sz="2000" dirty="0">
                <a:latin typeface="Times New Roman" panose="02020603050405020304" pitchFamily="18" charset="0"/>
                <a:cs typeface="Times New Roman" panose="02020603050405020304" pitchFamily="18" charset="0"/>
              </a:rPr>
              <a:t>Buses are also another means of transport available. They operate within cities.</a:t>
            </a:r>
          </a:p>
          <a:p>
            <a:pPr>
              <a:lnSpc>
                <a:spcPct val="150000"/>
              </a:lnSpc>
            </a:pPr>
            <a:r>
              <a:rPr lang="en-US" sz="2000" dirty="0">
                <a:latin typeface="Times New Roman" panose="02020603050405020304" pitchFamily="18" charset="0"/>
                <a:cs typeface="Times New Roman" panose="02020603050405020304" pitchFamily="18" charset="0"/>
              </a:rPr>
              <a:t>There are also ferry services for water transport in the ocean.</a:t>
            </a:r>
          </a:p>
          <a:p>
            <a:pPr>
              <a:lnSpc>
                <a:spcPct val="150000"/>
              </a:lnSpc>
            </a:pPr>
            <a:r>
              <a:rPr lang="en-US" sz="2000" dirty="0">
                <a:latin typeface="Times New Roman" panose="02020603050405020304" pitchFamily="18" charset="0"/>
                <a:cs typeface="Times New Roman" panose="02020603050405020304" pitchFamily="18" charset="0"/>
              </a:rPr>
              <a:t>People also walk on foot within the streets.</a:t>
            </a:r>
          </a:p>
          <a:p>
            <a:endParaRPr lang="en-KE" dirty="0"/>
          </a:p>
        </p:txBody>
      </p:sp>
    </p:spTree>
    <p:extLst>
      <p:ext uri="{BB962C8B-B14F-4D97-AF65-F5344CB8AC3E}">
        <p14:creationId xmlns:p14="http://schemas.microsoft.com/office/powerpoint/2010/main" val="23090360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615BE-809F-43A2-BB20-C23CE0DFA37C}"/>
              </a:ext>
            </a:extLst>
          </p:cNvPr>
          <p:cNvSpPr>
            <a:spLocks noGrp="1"/>
          </p:cNvSpPr>
          <p:nvPr>
            <p:ph type="title"/>
          </p:nvPr>
        </p:nvSpPr>
        <p:spPr/>
        <p:txBody>
          <a:bodyPr/>
          <a:lstStyle/>
          <a:p>
            <a:r>
              <a:rPr lang="en-US" dirty="0"/>
              <a:t>Older, run-down homes</a:t>
            </a:r>
            <a:endParaRPr lang="en-KE" dirty="0"/>
          </a:p>
        </p:txBody>
      </p:sp>
      <p:sp>
        <p:nvSpPr>
          <p:cNvPr id="3" name="Content Placeholder 2">
            <a:extLst>
              <a:ext uri="{FF2B5EF4-FFF2-40B4-BE49-F238E27FC236}">
                <a16:creationId xmlns:a16="http://schemas.microsoft.com/office/drawing/2014/main" id="{CFB84460-6548-45A6-8423-F85C806F8A06}"/>
              </a:ext>
            </a:extLst>
          </p:cNvPr>
          <p:cNvSpPr>
            <a:spLocks noGrp="1"/>
          </p:cNvSpPr>
          <p:nvPr>
            <p:ph idx="1"/>
          </p:nvPr>
        </p:nvSpPr>
        <p:spPr/>
        <p:txBody>
          <a:bodyPr/>
          <a:lstStyle/>
          <a:p>
            <a:pPr>
              <a:lnSpc>
                <a:spcPct val="150000"/>
              </a:lnSpc>
            </a:pPr>
            <a:r>
              <a:rPr lang="en-US" sz="2000" dirty="0">
                <a:latin typeface="Times New Roman" panose="02020603050405020304" pitchFamily="18" charset="0"/>
                <a:cs typeface="Times New Roman" panose="02020603050405020304" pitchFamily="18" charset="0"/>
              </a:rPr>
              <a:t>There are beautiful and new homes in Los Angeles.</a:t>
            </a:r>
          </a:p>
          <a:p>
            <a:pPr>
              <a:lnSpc>
                <a:spcPct val="150000"/>
              </a:lnSpc>
            </a:pPr>
            <a:r>
              <a:rPr lang="en-US" sz="2000" dirty="0">
                <a:latin typeface="Times New Roman" panose="02020603050405020304" pitchFamily="18" charset="0"/>
                <a:cs typeface="Times New Roman" panose="02020603050405020304" pitchFamily="18" charset="0"/>
              </a:rPr>
              <a:t>However, there are also older run-down homes that can pose health risks.</a:t>
            </a:r>
          </a:p>
          <a:p>
            <a:pPr>
              <a:lnSpc>
                <a:spcPct val="150000"/>
              </a:lnSpc>
            </a:pPr>
            <a:r>
              <a:rPr lang="en-US" sz="2000" dirty="0">
                <a:latin typeface="Times New Roman" panose="02020603050405020304" pitchFamily="18" charset="0"/>
                <a:cs typeface="Times New Roman" panose="02020603050405020304" pitchFamily="18" charset="0"/>
              </a:rPr>
              <a:t>Low income housing and overpopulated residences.</a:t>
            </a:r>
          </a:p>
          <a:p>
            <a:pPr>
              <a:lnSpc>
                <a:spcPct val="150000"/>
              </a:lnSpc>
            </a:pPr>
            <a:r>
              <a:rPr lang="en-US" sz="2000" dirty="0">
                <a:latin typeface="Times New Roman" panose="02020603050405020304" pitchFamily="18" charset="0"/>
                <a:cs typeface="Times New Roman" panose="02020603050405020304" pitchFamily="18" charset="0"/>
              </a:rPr>
              <a:t>Abandoned homes puts the people to risk.</a:t>
            </a:r>
          </a:p>
          <a:p>
            <a:endParaRPr lang="en-KE" dirty="0"/>
          </a:p>
        </p:txBody>
      </p:sp>
    </p:spTree>
    <p:extLst>
      <p:ext uri="{BB962C8B-B14F-4D97-AF65-F5344CB8AC3E}">
        <p14:creationId xmlns:p14="http://schemas.microsoft.com/office/powerpoint/2010/main" val="5882501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FB0A61-743D-4D00-AA7B-186D4DCF50B6}"/>
              </a:ext>
            </a:extLst>
          </p:cNvPr>
          <p:cNvSpPr>
            <a:spLocks noGrp="1"/>
          </p:cNvSpPr>
          <p:nvPr>
            <p:ph type="title"/>
          </p:nvPr>
        </p:nvSpPr>
        <p:spPr/>
        <p:txBody>
          <a:bodyPr/>
          <a:lstStyle/>
          <a:p>
            <a:pPr algn="ctr"/>
            <a:r>
              <a:rPr lang="en-US" dirty="0"/>
              <a:t>Natural disasters</a:t>
            </a:r>
            <a:endParaRPr lang="en-KE" dirty="0"/>
          </a:p>
        </p:txBody>
      </p:sp>
      <p:sp>
        <p:nvSpPr>
          <p:cNvPr id="3" name="Content Placeholder 2">
            <a:extLst>
              <a:ext uri="{FF2B5EF4-FFF2-40B4-BE49-F238E27FC236}">
                <a16:creationId xmlns:a16="http://schemas.microsoft.com/office/drawing/2014/main" id="{1AF4FA4C-02F5-44CF-BAA0-273E82498B9C}"/>
              </a:ext>
            </a:extLst>
          </p:cNvPr>
          <p:cNvSpPr>
            <a:spLocks noGrp="1"/>
          </p:cNvSpPr>
          <p:nvPr>
            <p:ph idx="1"/>
          </p:nvPr>
        </p:nvSpPr>
        <p:spPr>
          <a:xfrm>
            <a:off x="696500" y="2174444"/>
            <a:ext cx="8596668" cy="3880773"/>
          </a:xfrm>
        </p:spPr>
        <p:txBody>
          <a:bodyPr>
            <a:normAutofit/>
          </a:bodyPr>
          <a:lstStyle/>
          <a:p>
            <a:pPr>
              <a:lnSpc>
                <a:spcPct val="150000"/>
              </a:lnSpc>
            </a:pPr>
            <a:r>
              <a:rPr lang="en-US" sz="2000" dirty="0">
                <a:latin typeface="Times New Roman" panose="02020603050405020304" pitchFamily="18" charset="0"/>
                <a:cs typeface="Times New Roman" panose="02020603050405020304" pitchFamily="18" charset="0"/>
              </a:rPr>
              <a:t>Los Angeles and the whole of the western strip of California border the sea. </a:t>
            </a:r>
          </a:p>
          <a:p>
            <a:pPr>
              <a:lnSpc>
                <a:spcPct val="150000"/>
              </a:lnSpc>
            </a:pPr>
            <a:r>
              <a:rPr lang="en-US" sz="2000" dirty="0">
                <a:latin typeface="Times New Roman" panose="02020603050405020304" pitchFamily="18" charset="0"/>
                <a:cs typeface="Times New Roman" panose="02020603050405020304" pitchFamily="18" charset="0"/>
              </a:rPr>
              <a:t>The ocean poses a health risk to the people living in the area.</a:t>
            </a:r>
          </a:p>
          <a:p>
            <a:pPr>
              <a:lnSpc>
                <a:spcPct val="150000"/>
              </a:lnSpc>
            </a:pPr>
            <a:r>
              <a:rPr lang="en-US" sz="2000" dirty="0">
                <a:latin typeface="Times New Roman" panose="02020603050405020304" pitchFamily="18" charset="0"/>
                <a:cs typeface="Times New Roman" panose="02020603050405020304" pitchFamily="18" charset="0"/>
              </a:rPr>
              <a:t>The western coast of California is vulnerable to tornadoes and hurricanes.</a:t>
            </a:r>
          </a:p>
          <a:p>
            <a:pPr>
              <a:lnSpc>
                <a:spcPct val="150000"/>
              </a:lnSpc>
            </a:pPr>
            <a:r>
              <a:rPr lang="en-US" sz="2000" dirty="0">
                <a:latin typeface="Times New Roman" panose="02020603050405020304" pitchFamily="18" charset="0"/>
                <a:cs typeface="Times New Roman" panose="02020603050405020304" pitchFamily="18" charset="0"/>
              </a:rPr>
              <a:t>Although LA and most parts of Southern California are not hard hit by hurricanes, they experience mild hurricanes and tornadoes which is a health hazard to the general population. </a:t>
            </a: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52638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B5746-A047-4DE8-AEAF-03A9F7618882}"/>
              </a:ext>
            </a:extLst>
          </p:cNvPr>
          <p:cNvSpPr>
            <a:spLocks noGrp="1"/>
          </p:cNvSpPr>
          <p:nvPr>
            <p:ph type="title"/>
          </p:nvPr>
        </p:nvSpPr>
        <p:spPr/>
        <p:txBody>
          <a:bodyPr/>
          <a:lstStyle/>
          <a:p>
            <a:pPr algn="ctr"/>
            <a:r>
              <a:rPr lang="en-US" dirty="0"/>
              <a:t>Race and ethnicity</a:t>
            </a:r>
            <a:endParaRPr lang="en-KE" dirty="0"/>
          </a:p>
        </p:txBody>
      </p:sp>
      <p:sp>
        <p:nvSpPr>
          <p:cNvPr id="3" name="Content Placeholder 2">
            <a:extLst>
              <a:ext uri="{FF2B5EF4-FFF2-40B4-BE49-F238E27FC236}">
                <a16:creationId xmlns:a16="http://schemas.microsoft.com/office/drawing/2014/main" id="{18F817B8-B65C-4300-8FC7-411A309171C7}"/>
              </a:ext>
            </a:extLst>
          </p:cNvPr>
          <p:cNvSpPr>
            <a:spLocks noGrp="1"/>
          </p:cNvSpPr>
          <p:nvPr>
            <p:ph idx="1"/>
          </p:nvPr>
        </p:nvSpPr>
        <p:spPr/>
        <p:txBody>
          <a:bodyPr>
            <a:normAutofit/>
          </a:bodyPr>
          <a:lstStyle/>
          <a:p>
            <a:pPr>
              <a:lnSpc>
                <a:spcPct val="150000"/>
              </a:lnSpc>
            </a:pPr>
            <a:r>
              <a:rPr lang="en-US" sz="2000" dirty="0">
                <a:latin typeface="Times New Roman" panose="02020603050405020304" pitchFamily="18" charset="0"/>
                <a:cs typeface="Times New Roman" panose="02020603050405020304" pitchFamily="18" charset="0"/>
              </a:rPr>
              <a:t>Los Angeles is a racially diverse county. </a:t>
            </a:r>
          </a:p>
          <a:p>
            <a:pPr>
              <a:lnSpc>
                <a:spcPct val="150000"/>
              </a:lnSpc>
            </a:pPr>
            <a:r>
              <a:rPr lang="en-US" sz="2000" dirty="0">
                <a:latin typeface="Times New Roman" panose="02020603050405020304" pitchFamily="18" charset="0"/>
                <a:cs typeface="Times New Roman" panose="02020603050405020304" pitchFamily="18" charset="0"/>
              </a:rPr>
              <a:t>There are whites, Asians, African Americans, Hispanics, Mexicans, Indians, Chinese and Filipinos among others.</a:t>
            </a:r>
          </a:p>
          <a:p>
            <a:pPr>
              <a:lnSpc>
                <a:spcPct val="150000"/>
              </a:lnSpc>
            </a:pPr>
            <a:r>
              <a:rPr lang="en-US" sz="2000" dirty="0">
                <a:latin typeface="Times New Roman" panose="02020603050405020304" pitchFamily="18" charset="0"/>
                <a:cs typeface="Times New Roman" panose="02020603050405020304" pitchFamily="18" charset="0"/>
              </a:rPr>
              <a:t>These foreign groups outnumber the whites. </a:t>
            </a:r>
          </a:p>
          <a:p>
            <a:pPr>
              <a:lnSpc>
                <a:spcPct val="150000"/>
              </a:lnSpc>
            </a:pPr>
            <a:r>
              <a:rPr lang="en-US" sz="2000" dirty="0">
                <a:latin typeface="Times New Roman" panose="02020603050405020304" pitchFamily="18" charset="0"/>
                <a:cs typeface="Times New Roman" panose="02020603050405020304" pitchFamily="18" charset="0"/>
              </a:rPr>
              <a:t>There are also Pakistanis, Cambodians, Vietnamese, and Samoans. </a:t>
            </a:r>
            <a:endParaRPr lang="en-KE" sz="20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316741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670</TotalTime>
  <Words>2127</Words>
  <Application>Microsoft Office PowerPoint</Application>
  <PresentationFormat>Widescreen</PresentationFormat>
  <Paragraphs>112</Paragraphs>
  <Slides>18</Slides>
  <Notes>15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Times New Roman</vt:lpstr>
      <vt:lpstr>Trebuchet MS</vt:lpstr>
      <vt:lpstr>Wingdings 3</vt:lpstr>
      <vt:lpstr>Facet</vt:lpstr>
      <vt:lpstr>Los Angeles windshield survey</vt:lpstr>
      <vt:lpstr>Introduction </vt:lpstr>
      <vt:lpstr>Los Angeles County cont.…</vt:lpstr>
      <vt:lpstr>Los Angeles, California</vt:lpstr>
      <vt:lpstr>Tourism </vt:lpstr>
      <vt:lpstr>Transport</vt:lpstr>
      <vt:lpstr>Older, run-down homes</vt:lpstr>
      <vt:lpstr>Natural disasters</vt:lpstr>
      <vt:lpstr>Race and ethnicity</vt:lpstr>
      <vt:lpstr>Service centers</vt:lpstr>
      <vt:lpstr>Religion and politics</vt:lpstr>
      <vt:lpstr>Open space </vt:lpstr>
      <vt:lpstr>Food Security</vt:lpstr>
      <vt:lpstr>Suicide cases</vt:lpstr>
      <vt:lpstr>Heart disease and Stroke in LA</vt:lpstr>
      <vt:lpstr>Recommendations </vt:lpstr>
      <vt:lpstr>Conclusion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Los Angeles windshield survey</dc:title>
  <dc:creator>user</dc:creator>
  <cp:lastModifiedBy>user</cp:lastModifiedBy>
  <cp:revision>35</cp:revision>
  <dcterms:created xsi:type="dcterms:W3CDTF">2021-04-24T10:33:11Z</dcterms:created>
  <dcterms:modified xsi:type="dcterms:W3CDTF">2021-04-24T21:44:09Z</dcterms:modified>
</cp:coreProperties>
</file>